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1212" r:id="rId2"/>
    <p:sldId id="1218" r:id="rId3"/>
    <p:sldId id="1219" r:id="rId4"/>
    <p:sldId id="1229" r:id="rId5"/>
    <p:sldId id="1230" r:id="rId6"/>
    <p:sldId id="1220" r:id="rId7"/>
    <p:sldId id="1227" r:id="rId8"/>
    <p:sldId id="1228" r:id="rId9"/>
    <p:sldId id="1154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58731-7106-4F5B-9C9C-C7E73C323D4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1084-F9E4-45E5-BEA1-C502E9919D3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B328BC1-BD91-4AEB-A1AC-52AC0D1ADAB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C4E7-D447-4090-AE92-214AB2C0588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80E3-AAA0-431E-89A8-7E50748D577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E15AF3-3CFD-4345-B65C-3E6049AB132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DFAA68-339B-4848-94B1-092715F15AA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C5D9-6523-45D7-A03F-3A422423CA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EA3F-10F1-4406-B46B-608C20B23BA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6B48-C574-4B60-9064-AE664004F1B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4CDD897-45DA-4FE2-9D58-A09E3E38B7C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4DEFBD-222F-4BAA-9503-D6EE3CFB7B9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b="1" dirty="0"/>
                  <a:t>Aufgabe A 2.2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de-DE" sz="1996" dirty="0"/>
                  <a:t>Gegeben ist die Funktion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mit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996" i="1">
                        <a:latin typeface="Cambria Math" panose="02040503050406030204" pitchFamily="18" charset="0"/>
                      </a:rPr>
                      <m:t>−9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996" i="1">
                        <a:latin typeface="Cambria Math" panose="02040503050406030204" pitchFamily="18" charset="0"/>
                      </a:rPr>
                      <m:t>+24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−14</m:t>
                    </m:r>
                  </m:oMath>
                </a14:m>
                <a:r>
                  <a:rPr lang="de-DE" sz="1996" dirty="0" smtClean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  <a:p>
                <a:pPr marL="457200" indent="-457200">
                  <a:spcBef>
                    <a:spcPts val="0"/>
                  </a:spcBef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1996" dirty="0" smtClean="0"/>
                  <a:t>Der </a:t>
                </a:r>
                <a:r>
                  <a:rPr lang="de-DE" sz="1996" dirty="0"/>
                  <a:t>Graph von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und die Gerade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1996" dirty="0"/>
                  <a:t> mit der Gleichung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sz="1996" dirty="0"/>
                  <a:t> schließen eine Fläche ein. Diese Fläche rotiert um die Gerade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1996" dirty="0"/>
                  <a:t>.</a:t>
                </a:r>
                <a:br>
                  <a:rPr lang="de-DE" sz="1996" dirty="0"/>
                </a:br>
                <a:r>
                  <a:rPr lang="de-DE" sz="1996" dirty="0"/>
                  <a:t>Berechnen Sie das Volumen des entstehenden Rotationskörpers.</a:t>
                </a:r>
                <a:br>
                  <a:rPr lang="de-DE" sz="1996" dirty="0"/>
                </a:br>
                <a:r>
                  <a:rPr lang="de-DE" sz="1996" dirty="0"/>
                  <a:t>							 </a:t>
                </a:r>
                <a:r>
                  <a:rPr lang="de-DE" sz="1996" dirty="0" smtClean="0"/>
                  <a:t>            (</a:t>
                </a:r>
                <a:r>
                  <a:rPr lang="de-DE" sz="1996" dirty="0"/>
                  <a:t>2,5 VP)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 r="-5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</p:spTree>
    <p:extLst>
      <p:ext uri="{BB962C8B-B14F-4D97-AF65-F5344CB8AC3E}">
        <p14:creationId xmlns:p14="http://schemas.microsoft.com/office/powerpoint/2010/main" val="207656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1996" b="1" dirty="0"/>
                  <a:t>c) Volumen des Rotationskörpers</a:t>
                </a:r>
              </a:p>
              <a:p>
                <a:pPr marL="0" indent="0">
                  <a:buNone/>
                </a:pPr>
                <a:r>
                  <a:rPr lang="de-DE" sz="1996" dirty="0"/>
                  <a:t>Wir verdeutlichen uns die Situation </a:t>
                </a:r>
                <a:br>
                  <a:rPr lang="de-DE" sz="1996" dirty="0"/>
                </a:br>
                <a:r>
                  <a:rPr lang="de-DE" sz="1996" dirty="0"/>
                  <a:t>zunächst in einer Skizze, siehe rechts. </a:t>
                </a:r>
              </a:p>
              <a:p>
                <a:pPr marL="0" indent="0">
                  <a:buNone/>
                </a:pPr>
                <a:r>
                  <a:rPr lang="de-DE" sz="1996" dirty="0"/>
                  <a:t>Die Formel für das Volumen bei Rotation </a:t>
                </a:r>
                <a:br>
                  <a:rPr lang="de-DE" sz="1996" dirty="0"/>
                </a:br>
                <a:r>
                  <a:rPr lang="de-DE" sz="1996" dirty="0"/>
                  <a:t>um die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lautet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𝜋</m:t>
                    </m:r>
                    <m:nary>
                      <m:naryPr>
                        <m:limLoc m:val="subSup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1996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de-DE" sz="1996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996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de-DE" sz="1996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endParaRPr lang="de-DE" sz="726" dirty="0"/>
              </a:p>
              <a:p>
                <a:pPr marL="0" indent="0">
                  <a:buNone/>
                </a:pPr>
                <a:r>
                  <a:rPr lang="de-DE" sz="1996" dirty="0"/>
                  <a:t>Damit wir diese Formel anwenden können, </a:t>
                </a:r>
                <a:br>
                  <a:rPr lang="de-DE" sz="1996" dirty="0"/>
                </a:br>
                <a:r>
                  <a:rPr lang="de-DE" sz="1996" dirty="0"/>
                  <a:t>müssen wir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1996" dirty="0"/>
                  <a:t> um </a:t>
                </a:r>
                <a:br>
                  <a:rPr lang="de-DE" sz="1996" dirty="0"/>
                </a:br>
                <a:r>
                  <a:rPr lang="de-DE" sz="1996" dirty="0"/>
                  <a:t>zwei Einheiten nach unten verschieben. </a:t>
                </a:r>
                <a:br>
                  <a:rPr lang="de-DE" sz="1996" dirty="0"/>
                </a:br>
                <a:r>
                  <a:rPr lang="de-DE" sz="1996" dirty="0"/>
                  <a:t>Dadurch wird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de-DE" sz="1996" dirty="0"/>
                  <a:t> zur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996" dirty="0"/>
                  <a:t>-Achse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996" dirty="0"/>
                  <a:t> </a:t>
                </a:r>
                <a:br>
                  <a:rPr lang="de-DE" sz="1996" dirty="0"/>
                </a:br>
                <a:r>
                  <a:rPr lang="de-DE" sz="1996" dirty="0"/>
                  <a:t>wird zu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de-DE" sz="1996" i="1">
                        <a:latin typeface="Cambria Math" panose="02040503050406030204" pitchFamily="18" charset="0"/>
                      </a:rPr>
                      <m:t>−9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1996" i="1">
                        <a:latin typeface="Cambria Math" panose="02040503050406030204" pitchFamily="18" charset="0"/>
                      </a:rPr>
                      <m:t>+24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−16</m:t>
                    </m:r>
                  </m:oMath>
                </a14:m>
                <a:r>
                  <a:rPr lang="de-DE" sz="1996" dirty="0"/>
                  <a:t>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193F233-AF9A-463D-93A1-708754F391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493" y="1796063"/>
            <a:ext cx="3398076" cy="34596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FF7EF21-AC56-409E-8D6E-2C8DF7E6CC11}"/>
                  </a:ext>
                </a:extLst>
              </p:cNvPr>
              <p:cNvSpPr/>
              <p:nvPr/>
            </p:nvSpPr>
            <p:spPr>
              <a:xfrm>
                <a:off x="6871233" y="79898"/>
                <a:ext cx="2220160" cy="287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7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127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1270" i="1"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de-DE" sz="127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sz="127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1270" i="1">
                          <a:latin typeface="Cambria Math" panose="02040503050406030204" pitchFamily="18" charset="0"/>
                        </a:rPr>
                        <m:t>+24</m:t>
                      </m:r>
                      <m:r>
                        <a:rPr lang="de-DE" sz="127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sz="1270" i="1">
                          <a:latin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de-DE" sz="127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FF7EF21-AC56-409E-8D6E-2C8DF7E6CC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233" y="79898"/>
                <a:ext cx="2220160" cy="287771"/>
              </a:xfrm>
              <a:prstGeom prst="rect">
                <a:avLst/>
              </a:prstGeom>
              <a:blipFill>
                <a:blip r:embed="rId4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573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dirty="0"/>
                  <a:t>Die Nullstellen von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996" dirty="0"/>
                  <a:t> sind dann die Grenzen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de-DE" sz="1996" dirty="0"/>
                  <a:t> </a:t>
                </a:r>
                <a:br>
                  <a:rPr lang="de-DE" sz="1996" dirty="0"/>
                </a:br>
                <a:r>
                  <a:rPr lang="de-DE" sz="1996" dirty="0"/>
                  <a:t>aus </a:t>
                </a:r>
                <a:r>
                  <a:rPr lang="de-DE" sz="1996" dirty="0" smtClean="0"/>
                  <a:t>der </a:t>
                </a:r>
                <a:r>
                  <a:rPr lang="de-DE" sz="1996" dirty="0"/>
                  <a:t>Volumenformel. </a:t>
                </a:r>
                <a:br>
                  <a:rPr lang="de-DE" sz="1996" dirty="0"/>
                </a:br>
                <a:r>
                  <a:rPr lang="de-DE" sz="1996" dirty="0"/>
                  <a:t>Geben Sie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 im GTR bei Y</a:t>
                </a:r>
                <a:r>
                  <a:rPr lang="de-DE" sz="1996" baseline="-25000" dirty="0"/>
                  <a:t>3</a:t>
                </a:r>
                <a:r>
                  <a:rPr lang="de-DE" sz="1996" dirty="0"/>
                  <a:t> ein, lassen Sie sich den </a:t>
                </a:r>
                <a:br>
                  <a:rPr lang="de-DE" sz="1996" dirty="0"/>
                </a:br>
                <a:r>
                  <a:rPr lang="de-DE" sz="1996" dirty="0"/>
                  <a:t>Graphen zeichnen und mit </a:t>
                </a:r>
                <a:r>
                  <a:rPr lang="de-DE" sz="1996" dirty="0">
                    <a:latin typeface="Tw Cen MT Condensed" panose="020B0606020104020203" pitchFamily="34" charset="0"/>
                  </a:rPr>
                  <a:t>2ND CALC </a:t>
                </a:r>
                <a:r>
                  <a:rPr lang="de-DE" sz="1996" dirty="0" err="1">
                    <a:latin typeface="Tw Cen MT Condensed" panose="020B0606020104020203" pitchFamily="34" charset="0"/>
                  </a:rPr>
                  <a:t>zero</a:t>
                </a:r>
                <a:r>
                  <a:rPr lang="de-DE" sz="1996" dirty="0"/>
                  <a:t> erhalten Sie </a:t>
                </a:r>
                <a:br>
                  <a:rPr lang="de-DE" sz="1996" dirty="0"/>
                </a:br>
                <a:r>
                  <a:rPr lang="de-DE" sz="1996" dirty="0"/>
                  <a:t>die beiden Nullstellen bei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de-DE" sz="1996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r>
                  <a:rPr lang="de-DE" sz="1996" dirty="0"/>
                  <a:t>Damit haben wir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de-DE" sz="1996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996" i="1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limLoc m:val="subSup"/>
                          <m:ctrlPr>
                            <a:rPr lang="de-DE" sz="1996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1996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−9</m:t>
                                  </m:r>
                                  <m:sSup>
                                    <m:sSupPr>
                                      <m:ctrlP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DE" sz="1996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+24</m:t>
                                  </m:r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sz="1996" i="1">
                                      <a:latin typeface="Cambria Math" panose="02040503050406030204" pitchFamily="18" charset="0"/>
                                    </a:rPr>
                                    <m:t>−16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1996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DE" sz="1996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DE" sz="1996" dirty="0"/>
              </a:p>
              <a:p>
                <a:pPr marL="0" indent="0">
                  <a:buNone/>
                </a:pPr>
                <a:endParaRPr lang="de-DE" sz="726" dirty="0"/>
              </a:p>
              <a:p>
                <a:pPr marL="0" indent="0">
                  <a:buNone/>
                </a:pPr>
                <a:r>
                  <a:rPr lang="de-DE" sz="1996" dirty="0"/>
                  <a:t>Der GTR liefert hierfür den Wert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65,43</m:t>
                    </m:r>
                  </m:oMath>
                </a14:m>
                <a:r>
                  <a:rPr lang="de-DE" sz="1996" dirty="0"/>
                  <a:t>.</a:t>
                </a:r>
              </a:p>
              <a:p>
                <a:pPr marL="0" indent="0">
                  <a:buNone/>
                </a:pPr>
                <a:endParaRPr lang="de-DE" sz="1996" dirty="0"/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Das Volumen des Rotationskörpers beträgt etwa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 panose="02040503050406030204" pitchFamily="18" charset="0"/>
                      </a:rPr>
                      <m:t>65,43 </m:t>
                    </m:r>
                    <m:r>
                      <m:rPr>
                        <m:sty m:val="p"/>
                      </m:rPr>
                      <a:rPr lang="de-DE" sz="1996">
                        <a:latin typeface="Cambria Math" panose="02040503050406030204" pitchFamily="18" charset="0"/>
                      </a:rPr>
                      <m:t>L</m:t>
                    </m:r>
                    <m:sSup>
                      <m:sSup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e-DE" sz="1996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de-DE" sz="1996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de-DE" sz="1996" dirty="0"/>
                  <a:t>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Wahlteil</a:t>
            </a:r>
            <a:r>
              <a:rPr lang="de-DE" dirty="0"/>
              <a:t> 2017 – Analysis A 2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5F2968E-BD21-4292-BD79-C6230E445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6207" y="1730745"/>
            <a:ext cx="2191830" cy="148254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F6B1892-242B-4791-A19C-2FE6EA387D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921" y="4408763"/>
            <a:ext cx="1481116" cy="5414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E843BBD-C62D-4301-AE72-8417533D21E2}"/>
              </a:ext>
            </a:extLst>
          </p:cNvPr>
          <p:cNvCxnSpPr>
            <a:cxnSpLocks/>
          </p:cNvCxnSpPr>
          <p:nvPr/>
        </p:nvCxnSpPr>
        <p:spPr>
          <a:xfrm>
            <a:off x="6727477" y="5715112"/>
            <a:ext cx="1110397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7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2015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1996" b="1" dirty="0">
                <a:solidFill>
                  <a:srgbClr val="000000"/>
                </a:solidFill>
                <a:latin typeface="Calibri" pitchFamily="34" charset="0"/>
                <a:ea typeface="F52"/>
                <a:cs typeface="Calibri" pitchFamily="34" charset="0"/>
              </a:rPr>
              <a:t>Aufgabe 9:</a:t>
            </a:r>
          </a:p>
          <a:p>
            <a:pPr marL="0" indent="0">
              <a:buClrTx/>
              <a:buSzPct val="100000"/>
              <a:buNone/>
            </a:pPr>
            <a:endParaRPr lang="de-DE" sz="726" dirty="0">
              <a:latin typeface="Calibri" pitchFamily="34" charset="0"/>
              <a:cs typeface="Calibri" pitchFamily="34" charset="0"/>
            </a:endParaRPr>
          </a:p>
          <a:p>
            <a:pPr marL="0" indent="0">
              <a:buClrTx/>
              <a:buSzPct val="100000"/>
              <a:buNone/>
            </a:pPr>
            <a:r>
              <a:rPr lang="de-DE" sz="1996" dirty="0">
                <a:latin typeface="Calibri" pitchFamily="34" charset="0"/>
                <a:cs typeface="Calibri" pitchFamily="34" charset="0"/>
              </a:rPr>
              <a:t>Mit 			       wird der Rauminhalt eines Körpers berechnet.</a:t>
            </a:r>
          </a:p>
          <a:p>
            <a:pPr marL="0" indent="0">
              <a:buClrTx/>
              <a:buSzPct val="100000"/>
              <a:buNone/>
            </a:pPr>
            <a:endParaRPr lang="de-DE" sz="1996" dirty="0">
              <a:latin typeface="Calibri" pitchFamily="34" charset="0"/>
              <a:cs typeface="Calibri" pitchFamily="34" charset="0"/>
            </a:endParaRPr>
          </a:p>
          <a:p>
            <a:pPr marL="0" indent="0">
              <a:buClrTx/>
              <a:buSzPct val="100000"/>
              <a:buNone/>
            </a:pPr>
            <a:r>
              <a:rPr lang="de-DE" sz="1996" dirty="0">
                <a:latin typeface="Calibri" pitchFamily="34" charset="0"/>
                <a:cs typeface="Calibri" pitchFamily="34" charset="0"/>
              </a:rPr>
              <a:t>Skizzieren Sie diesen Sachverhalt und beschreiben Sie den Körper.</a:t>
            </a:r>
          </a:p>
          <a:p>
            <a:pPr marL="0" indent="0">
              <a:buClrTx/>
              <a:buSzPct val="100000"/>
              <a:buNone/>
            </a:pPr>
            <a:r>
              <a:rPr lang="de-DE" sz="1996" dirty="0">
                <a:latin typeface="Calibri" pitchFamily="34" charset="0"/>
                <a:cs typeface="Calibri" pitchFamily="34" charset="0"/>
              </a:rPr>
              <a:t>								</a:t>
            </a:r>
            <a:r>
              <a:rPr lang="de-DE" sz="1996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de-DE" sz="1996" dirty="0">
                <a:latin typeface="Calibri" pitchFamily="34" charset="0"/>
                <a:cs typeface="Calibri" pitchFamily="34" charset="0"/>
              </a:rPr>
              <a:t>3 VP)</a:t>
            </a:r>
          </a:p>
          <a:p>
            <a:pPr marL="0" indent="0">
              <a:buClrTx/>
              <a:buSzPct val="100000"/>
              <a:buNone/>
            </a:pPr>
            <a:endParaRPr lang="de-DE" sz="1996" dirty="0"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1044856" y="1982800"/>
                <a:ext cx="2579681" cy="774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814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sz="1814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814" i="1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de-DE" sz="1814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sz="1814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1814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1814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1814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814" i="1"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f>
                                    <m:fPr>
                                      <m:ctrlPr>
                                        <a:rPr lang="de-DE" sz="1814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1814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DE" sz="1814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de-DE" sz="1814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1814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sz="1814" i="1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de-DE" sz="1814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856" y="1982800"/>
                <a:ext cx="2579681" cy="7746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467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2015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1996" b="1" dirty="0">
                    <a:solidFill>
                      <a:srgbClr val="FF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Lösung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Der Ausdruck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𝑦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𝑓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(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)=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4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−</m:t>
                    </m:r>
                    <m:f>
                      <m:fPr>
                        <m:ctrlP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</m:ctrlPr>
                      </m:fPr>
                      <m:num>
                        <m: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1</m:t>
                        </m:r>
                      </m:num>
                      <m:den>
                        <m:r>
                          <a:rPr lang="de-DE" sz="1996" i="1" dirty="0">
                            <a:latin typeface="Cambria Math" panose="02040503050406030204" pitchFamily="18" charset="0"/>
                            <a:cs typeface="Calibri" pitchFamily="34" charset="0"/>
                          </a:rPr>
                          <m:t>2</m:t>
                        </m:r>
                      </m:den>
                    </m:f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𝑥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stellt eine </a:t>
                </a:r>
                <a:br>
                  <a:rPr lang="de-DE" sz="1996" dirty="0">
                    <a:latin typeface="Calibri" pitchFamily="34" charset="0"/>
                    <a:cs typeface="Calibri" pitchFamily="34" charset="0"/>
                  </a:rPr>
                </a:b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fallende Gerade dar.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Diese rotiert im Bereich zwischen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0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𝑥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=</m:t>
                    </m:r>
                    <m:r>
                      <a:rPr lang="de-DE" sz="1996" i="1" dirty="0">
                        <a:latin typeface="Cambria Math" panose="02040503050406030204" pitchFamily="18" charset="0"/>
                        <a:cs typeface="Calibri" pitchFamily="34" charset="0"/>
                      </a:rPr>
                      <m:t>4</m:t>
                    </m:r>
                  </m:oMath>
                </a14:m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 um die x-Achse und erzeugt 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1996" dirty="0">
                    <a:latin typeface="Calibri" pitchFamily="34" charset="0"/>
                    <a:cs typeface="Calibri" pitchFamily="34" charset="0"/>
                  </a:rPr>
                  <a:t>dadurch einen Kegelstumpf, siehe Abbildung.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hteck 58"/>
              <p:cNvSpPr/>
              <p:nvPr/>
            </p:nvSpPr>
            <p:spPr>
              <a:xfrm>
                <a:off x="6926254" y="186633"/>
                <a:ext cx="2103653" cy="6381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51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1451" i="1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de-DE" sz="145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sz="1451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1451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145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145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451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de-DE" sz="145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DE" sz="145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1451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de-DE" sz="1451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de-DE" sz="1451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1451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sz="1451" i="1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de-DE" sz="1451" dirty="0"/>
              </a:p>
            </p:txBody>
          </p:sp>
        </mc:Choice>
        <mc:Fallback xmlns="">
          <p:sp>
            <p:nvSpPr>
              <p:cNvPr id="59" name="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254" y="186633"/>
                <a:ext cx="2103653" cy="6381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0" name="Grafik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3315" y="1730745"/>
            <a:ext cx="2902734" cy="274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3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177" b="1" dirty="0"/>
                  <a:t>Aufgabe I 1</a:t>
                </a:r>
                <a:endParaRPr lang="de-DE" sz="2177" dirty="0"/>
              </a:p>
              <a:p>
                <a:pPr marL="0" indent="0">
                  <a:buNone/>
                </a:pPr>
                <a:r>
                  <a:rPr lang="de-DE" sz="1996" dirty="0"/>
                  <a:t>Für jedes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𝑎</m:t>
                    </m:r>
                    <m:r>
                      <a:rPr lang="de-DE" sz="1996" i="1">
                        <a:latin typeface="Cambria Math"/>
                      </a:rPr>
                      <m:t>≠0</m:t>
                    </m:r>
                  </m:oMath>
                </a14:m>
                <a:r>
                  <a:rPr lang="de-DE" sz="1996" dirty="0"/>
                  <a:t> ist eine Funktion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de-DE" sz="1996" dirty="0"/>
                  <a:t> mit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1996" i="1"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1996" i="1">
                            <a:latin typeface="Cambria Math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1996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1996" i="1">
                            <a:latin typeface="Cambria Math"/>
                          </a:rPr>
                          <m:t>+4</m:t>
                        </m:r>
                        <m:r>
                          <a:rPr lang="de-DE" sz="1996" i="1">
                            <a:latin typeface="Cambria Math"/>
                          </a:rPr>
                          <m:t>𝑎</m:t>
                        </m:r>
                      </m:den>
                    </m:f>
                  </m:oMath>
                </a14:m>
                <a:r>
                  <a:rPr lang="de-DE" sz="1996" dirty="0"/>
                  <a:t> gegeben</a:t>
                </a:r>
                <a:r>
                  <a:rPr lang="de-DE" sz="1996" dirty="0" smtClean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lphaLcParenR" startAt="3"/>
                </a:pPr>
                <a:r>
                  <a:rPr lang="de-DE" sz="1996" dirty="0"/>
                  <a:t>Die Schaubilder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996" dirty="0"/>
                  <a:t> schließen mit der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𝑦</m:t>
                    </m:r>
                  </m:oMath>
                </a14:m>
                <a:r>
                  <a:rPr lang="de-DE" sz="1996" dirty="0"/>
                  <a:t>-Achse und der Geraden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𝑥</m:t>
                    </m:r>
                    <m:r>
                      <a:rPr lang="de-DE" sz="1996" i="1">
                        <a:latin typeface="Cambria Math"/>
                      </a:rPr>
                      <m:t>=2</m:t>
                    </m:r>
                  </m:oMath>
                </a14:m>
                <a:r>
                  <a:rPr lang="de-DE" sz="1996" dirty="0"/>
                  <a:t> eine Fläche ein.</a:t>
                </a:r>
                <a:br>
                  <a:rPr lang="de-DE" sz="1996" dirty="0"/>
                </a:br>
                <a:r>
                  <a:rPr lang="de-DE" sz="1996" dirty="0"/>
                  <a:t>Bei Rotation dieser Fläche um die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𝑥</m:t>
                    </m:r>
                  </m:oMath>
                </a14:m>
                <a:r>
                  <a:rPr lang="de-DE" sz="1996" dirty="0"/>
                  <a:t>-Achse entsteht ein Drehkörper, der als Düse benutzt wird (Längeneinheit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1</m:t>
                    </m:r>
                  </m:oMath>
                </a14:m>
                <a:r>
                  <a:rPr lang="de-DE" sz="1996" dirty="0"/>
                  <a:t>cm).</a:t>
                </a:r>
                <a:br>
                  <a:rPr lang="de-DE" sz="1996" dirty="0"/>
                </a:br>
                <a:r>
                  <a:rPr lang="de-DE" sz="1996" dirty="0"/>
                  <a:t>Berechnen Sie die Masse einer solchen Düse, die aus Titan mit einer Dichte von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4,5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1996">
                            <a:latin typeface="Cambria Math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/>
                          </a:rPr>
                          <m:t>c</m:t>
                        </m:r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de-DE" sz="1996" dirty="0"/>
                  <a:t> besteht. 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2011 – Analysis I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466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1996" b="1" dirty="0" smtClean="0"/>
                  <a:t>Lösung</a:t>
                </a:r>
              </a:p>
              <a:p>
                <a:pPr marL="0" indent="0">
                  <a:buNone/>
                </a:pPr>
                <a:r>
                  <a:rPr lang="de-DE" sz="1996" b="1" dirty="0" smtClean="0"/>
                  <a:t>c) Volumen </a:t>
                </a:r>
                <a:r>
                  <a:rPr lang="de-DE" sz="1996" b="1" dirty="0"/>
                  <a:t>und Gewicht der Düse</a:t>
                </a:r>
                <a:endParaRPr lang="de-DE" sz="1996" dirty="0"/>
              </a:p>
              <a:p>
                <a:pPr marL="0" indent="0">
                  <a:buNone/>
                </a:pPr>
                <a:r>
                  <a:rPr lang="de-DE" sz="1996" dirty="0"/>
                  <a:t>Zunächst müssen die Volumina des äußeren </a:t>
                </a:r>
                <a:r>
                  <a:rPr lang="de-DE" sz="1996" dirty="0" smtClean="0"/>
                  <a:t>und des inneren Rotationskörpers </a:t>
                </a:r>
                <a:r>
                  <a:rPr lang="de-DE" sz="1996" dirty="0"/>
                  <a:t>getrennt berechnet </a:t>
                </a:r>
                <a:r>
                  <a:rPr lang="de-DE" sz="1996" dirty="0" smtClean="0"/>
                  <a:t>werden</a:t>
                </a:r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Die Differenz liefert anschließend das Volumen der Düse</a:t>
                </a:r>
                <a:r>
                  <a:rPr lang="de-DE" sz="1996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000" i="1"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i="1">
                            <a:latin typeface="Cambria Math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0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000" i="1">
                            <a:latin typeface="Cambria Math"/>
                          </a:rPr>
                          <m:t>+4</m:t>
                        </m:r>
                      </m:den>
                    </m:f>
                  </m:oMath>
                </a14:m>
                <a:r>
                  <a:rPr lang="de-DE" sz="2000" dirty="0" smtClean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000" i="1"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i="1">
                            <a:latin typeface="Cambria Math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0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0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000" i="1">
                            <a:latin typeface="Cambria Math"/>
                          </a:rPr>
                          <m:t>+</m:t>
                        </m:r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de-DE" sz="2000" dirty="0" smtClean="0"/>
                  <a:t> gilt dann </a:t>
                </a:r>
                <a14:m>
                  <m:oMath xmlns:m="http://schemas.openxmlformats.org/officeDocument/2006/math"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de-DE" sz="20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2000" dirty="0" smtClean="0"/>
                  <a:t>.</a:t>
                </a:r>
                <a:endParaRPr lang="de-DE" sz="2000" dirty="0"/>
              </a:p>
              <a:p>
                <a:pPr marL="0" indent="0">
                  <a:buNone/>
                </a:pPr>
                <a:endParaRPr lang="de-DE" sz="1996" dirty="0"/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2011 – Analysis I 1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125" y="4288360"/>
            <a:ext cx="1940445" cy="1804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96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Inhaltsplatzhalter 1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996" dirty="0"/>
                  <a:t> bei Y</a:t>
                </a:r>
                <a:r>
                  <a:rPr lang="de-DE" sz="1996" baseline="-25000" dirty="0"/>
                  <a:t>1</a:t>
                </a:r>
                <a:r>
                  <a:rPr lang="de-DE" sz="1996" dirty="0"/>
                  <a:t> und Y</a:t>
                </a:r>
                <a:r>
                  <a:rPr lang="de-DE" sz="1996" baseline="-25000" dirty="0"/>
                  <a:t>2</a:t>
                </a:r>
                <a:r>
                  <a:rPr lang="de-DE" sz="1996" dirty="0"/>
                  <a:t> im GTR eingeben. </a:t>
                </a:r>
                <a:endParaRPr lang="de-DE" sz="1996" dirty="0" smtClean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1996" dirty="0" smtClean="0"/>
                  <a:t>Rotationsvolumen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996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  <m:r>
                          <a:rPr lang="de-DE" sz="1996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de-DE" sz="1996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de-DE" sz="1996" i="1">
                        <a:latin typeface="Cambria Math"/>
                      </a:rPr>
                      <m:t>=</m:t>
                    </m:r>
                    <m:r>
                      <a:rPr lang="de-DE" sz="1996" i="1">
                        <a:latin typeface="Cambria Math"/>
                      </a:rPr>
                      <m:t>𝜋</m:t>
                    </m:r>
                    <m:nary>
                      <m:naryPr>
                        <m:limLoc m:val="undOvr"/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1996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de-DE" sz="1996" i="1">
                            <a:latin typeface="Cambria Math"/>
                          </a:rPr>
                          <m:t>2</m:t>
                        </m:r>
                      </m:sup>
                      <m:e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de-DE" sz="1996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1996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996" i="1"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de-DE" sz="1996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de-DE" sz="1996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1996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de-DE" sz="1996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1996" i="1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DE" sz="1996" dirty="0"/>
                  <a:t>. </a:t>
                </a:r>
                <a:endParaRPr lang="de-DE" sz="1996" dirty="0" smtClean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1996" dirty="0" smtClean="0"/>
                  <a:t>Berechnung </a:t>
                </a:r>
                <a:r>
                  <a:rPr lang="de-DE" sz="1996" dirty="0"/>
                  <a:t>mit dem GTR </a:t>
                </a:r>
                <a:r>
                  <a:rPr lang="de-DE" sz="1996" dirty="0" smtClean="0"/>
                  <a:t>liefert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  <m:r>
                          <a:rPr lang="de-DE" sz="1996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de-DE" sz="1996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de-DE" sz="1996" i="1">
                        <a:latin typeface="Cambria Math"/>
                      </a:rPr>
                      <m:t>≈3,83</m:t>
                    </m:r>
                  </m:oMath>
                </a14:m>
                <a:r>
                  <a:rPr lang="de-DE" sz="1996" dirty="0"/>
                  <a:t>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1996" dirty="0" smtClean="0"/>
                  <a:t>Analog: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  <m:r>
                          <a:rPr lang="de-DE" sz="1996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de-DE" sz="1996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de-DE" sz="1996" i="1">
                        <a:latin typeface="Cambria Math"/>
                      </a:rPr>
                      <m:t>≈1,14</m:t>
                    </m:r>
                  </m:oMath>
                </a14:m>
                <a:r>
                  <a:rPr lang="de-DE" sz="1996"/>
                  <a:t>. </a:t>
                </a:r>
                <a:endParaRPr lang="de-DE" sz="1996" smtClean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de-DE" sz="1996" smtClean="0"/>
                  <a:t>Dann </a:t>
                </a:r>
                <a:r>
                  <a:rPr lang="de-DE" sz="1996" dirty="0"/>
                  <a:t>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de-DE" sz="1996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  <m:r>
                          <a:rPr lang="de-DE" sz="1996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de-DE" sz="1996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de-DE" sz="1996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𝑥</m:t>
                        </m:r>
                        <m:r>
                          <a:rPr lang="de-DE" sz="1996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996" i="1">
                                <a:latin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de-DE" sz="1996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de-DE" sz="1996" i="1">
                        <a:latin typeface="Cambria Math"/>
                      </a:rPr>
                      <m:t>=2,69</m:t>
                    </m:r>
                  </m:oMath>
                </a14:m>
                <a:r>
                  <a:rPr lang="de-DE" sz="1996" dirty="0" smtClean="0"/>
                  <a:t> cm</a:t>
                </a:r>
                <a:r>
                  <a:rPr lang="de-DE" sz="1996" baseline="30000" dirty="0" smtClean="0"/>
                  <a:t>3</a:t>
                </a:r>
                <a:r>
                  <a:rPr lang="de-DE" sz="1996" dirty="0"/>
                  <a:t>. </a:t>
                </a:r>
                <a:br>
                  <a:rPr lang="de-DE" sz="1996" dirty="0"/>
                </a:br>
                <a:r>
                  <a:rPr lang="de-DE" sz="1996" dirty="0"/>
                  <a:t>Das Gewicht bzw. die Masse der Düse ist gegeben durch </a:t>
                </a:r>
                <a:r>
                  <a:rPr lang="de-DE" sz="1996" i="1" dirty="0">
                    <a:latin typeface="Cambria Math"/>
                  </a:rPr>
                  <a:t/>
                </a:r>
                <a:br>
                  <a:rPr lang="de-DE" sz="1996" i="1" dirty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𝑀</m:t>
                    </m:r>
                    <m:r>
                      <a:rPr lang="de-DE" sz="1996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de-DE" sz="1996" i="1">
                        <a:latin typeface="Cambria Math"/>
                      </a:rPr>
                      <m:t>⋅4,5</m:t>
                    </m:r>
                    <m:f>
                      <m:f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1996">
                            <a:latin typeface="Cambria Math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DE" sz="1996">
                            <a:latin typeface="Cambria Math"/>
                          </a:rPr>
                          <m:t>c</m:t>
                        </m:r>
                        <m:sSup>
                          <m:sSupPr>
                            <m:ctrlPr>
                              <a:rPr lang="de-DE" sz="1996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1996">
                                <a:latin typeface="Cambria Math"/>
                              </a:rPr>
                              <m:t>m</m:t>
                            </m:r>
                          </m:e>
                          <m:sup>
                            <m:r>
                              <a:rPr lang="de-DE" sz="1996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de-DE" sz="1996" i="1">
                        <a:latin typeface="Cambria Math"/>
                      </a:rPr>
                      <m:t>=12,13</m:t>
                    </m:r>
                  </m:oMath>
                </a14:m>
                <a:r>
                  <a:rPr lang="de-DE" sz="1996" dirty="0"/>
                  <a:t>g.</a:t>
                </a:r>
              </a:p>
              <a:p>
                <a:pPr marL="0" indent="0">
                  <a:buNone/>
                </a:pPr>
                <a:r>
                  <a:rPr lang="de-DE" sz="726" dirty="0"/>
                  <a:t> </a:t>
                </a:r>
              </a:p>
              <a:p>
                <a:pPr marL="0" indent="0">
                  <a:buNone/>
                </a:pPr>
                <a:r>
                  <a:rPr lang="de-DE" sz="1996" b="1" dirty="0"/>
                  <a:t>Ergebnis:</a:t>
                </a:r>
                <a:r>
                  <a:rPr lang="de-DE" sz="1996" dirty="0"/>
                  <a:t> </a:t>
                </a:r>
                <a:endParaRPr lang="de-DE" sz="1996" dirty="0" smtClean="0"/>
              </a:p>
              <a:p>
                <a:pPr marL="0" indent="0">
                  <a:buNone/>
                </a:pPr>
                <a:r>
                  <a:rPr lang="de-DE" sz="1996" dirty="0" smtClean="0"/>
                  <a:t>Das </a:t>
                </a:r>
                <a:r>
                  <a:rPr lang="de-DE" sz="1996" dirty="0"/>
                  <a:t>Volumen der Düse beträgt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996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96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de-DE" sz="1996" i="1">
                            <a:latin typeface="Cambria Math"/>
                          </a:rPr>
                          <m:t>𝐷</m:t>
                        </m:r>
                      </m:sub>
                    </m:sSub>
                    <m:r>
                      <a:rPr lang="de-DE" sz="1996" i="1">
                        <a:latin typeface="Cambria Math"/>
                      </a:rPr>
                      <m:t>=2,69</m:t>
                    </m:r>
                  </m:oMath>
                </a14:m>
                <a:r>
                  <a:rPr lang="de-DE" sz="1996" dirty="0"/>
                  <a:t> cm</a:t>
                </a:r>
                <a:r>
                  <a:rPr lang="de-DE" sz="1996" baseline="30000" dirty="0"/>
                  <a:t>3</a:t>
                </a:r>
                <a:r>
                  <a:rPr lang="de-DE" sz="1996" dirty="0"/>
                  <a:t>, die Masse ist </a:t>
                </a:r>
                <a14:m>
                  <m:oMath xmlns:m="http://schemas.openxmlformats.org/officeDocument/2006/math">
                    <m:r>
                      <a:rPr lang="de-DE" sz="1996" i="1">
                        <a:latin typeface="Cambria Math"/>
                      </a:rPr>
                      <m:t>𝑀</m:t>
                    </m:r>
                    <m:r>
                      <a:rPr lang="de-DE" sz="1996" i="1">
                        <a:latin typeface="Cambria Math"/>
                      </a:rPr>
                      <m:t>=12,13</m:t>
                    </m:r>
                  </m:oMath>
                </a14:m>
                <a:r>
                  <a:rPr lang="de-DE" sz="1996" dirty="0"/>
                  <a:t>g.</a:t>
                </a:r>
              </a:p>
            </p:txBody>
          </p:sp>
        </mc:Choice>
        <mc:Fallback xmlns="">
          <p:sp>
            <p:nvSpPr>
              <p:cNvPr id="14" name="Inhaltsplatzhalt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23" t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2011 – Analysis I 1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600" y="1665428"/>
            <a:ext cx="1926720" cy="178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4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Wahlteil 2007 – Analysis I 2c)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Rotationskörper: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2+</m:t>
                        </m:r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cos</m:t>
                        </m:r>
                        <m:d>
                          <m:dPr>
                            <m:begChr m:val=""/>
                            <m:endChr m:val="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de-DE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de-DE" sz="2400">
                                        <a:latin typeface="Cambria Math"/>
                                      </a:rPr>
                                      <m:t>π</m:t>
                                    </m:r>
                                  </m:num>
                                  <m:den>
                                    <m:r>
                                      <a:rPr lang="de-DE" sz="240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de-DE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den>
                    </m:f>
                  </m:oMath>
                </a14:m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/>
                  <a:t>Das Schaubild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𝐾</m:t>
                    </m:r>
                  </m:oMath>
                </a14:m>
                <a:r>
                  <a:rPr lang="de-DE" sz="2400" dirty="0"/>
                  <a:t> rotiert 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0;4</m:t>
                        </m:r>
                      </m:e>
                    </m:d>
                  </m:oMath>
                </a14:m>
                <a:r>
                  <a:rPr lang="de-DE" sz="2400" dirty="0"/>
                  <a:t> um die Gerade mit der Gleichung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  <m:r>
                      <a:rPr lang="de-DE" sz="2400" i="1" dirty="0" smtClean="0">
                        <a:latin typeface="Cambria Math"/>
                      </a:rPr>
                      <m:t>=4/3</m:t>
                    </m:r>
                  </m:oMath>
                </a14:m>
                <a:r>
                  <a:rPr lang="de-DE" sz="2400" dirty="0"/>
                  <a:t>. Berechnen Sie das Volumen des </a:t>
                </a:r>
                <a:r>
                  <a:rPr lang="de-DE" sz="2400" dirty="0" smtClean="0"/>
                  <a:t>entstehen-den </a:t>
                </a:r>
                <a:r>
                  <a:rPr lang="de-DE" sz="2400" dirty="0"/>
                  <a:t>Rotationskörpers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b="0" i="1" smtClean="0">
                          <a:latin typeface="Cambria Math"/>
                        </a:rPr>
                        <m:t>𝑉</m:t>
                      </m:r>
                      <m:r>
                        <a:rPr lang="de-DE" sz="2200">
                          <a:latin typeface="Cambria Math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de-DE" sz="2200">
                          <a:latin typeface="Cambria Math"/>
                        </a:rPr>
                        <m:t>π</m:t>
                      </m:r>
                      <m:nary>
                        <m:naryPr>
                          <m:limLoc m:val="undOvr"/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20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de-DE" sz="2200">
                              <a:latin typeface="Cambria Math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"/>
                                  <m:endChr m:val=""/>
                                  <m:ctrlPr>
                                    <a:rPr lang="de-DE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de-DE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2200" i="1">
                                          <a:latin typeface="Cambria Math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de-DE" sz="2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  <m:r>
                                        <a:rPr lang="de-DE" sz="2200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de-DE" sz="2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e-DE" sz="2200">
                                              <a:latin typeface="Cambria Math"/>
                                            </a:rPr>
                                            <m:t>4</m:t>
                                          </m:r>
                                        </m:num>
                                        <m:den>
                                          <m:r>
                                            <a:rPr lang="de-DE" sz="220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de-DE" sz="220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sz="2200" i="1">
                          <a:latin typeface="Cambria Math"/>
                        </a:rPr>
                        <m:t>𝑑𝑥</m:t>
                      </m:r>
                      <m:r>
                        <a:rPr lang="de-DE" sz="2200">
                          <a:latin typeface="Cambria Math"/>
                        </a:rPr>
                        <m:t>≈22,34</m:t>
                      </m:r>
                    </m:oMath>
                  </m:oMathPara>
                </a14:m>
                <a:endParaRPr lang="de-DE" sz="22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r="-164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5940152" y="5174213"/>
            <a:ext cx="792088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2699792" y="5229200"/>
            <a:ext cx="216024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41273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</Words>
  <Application>Microsoft Office PowerPoint</Application>
  <PresentationFormat>Bildschirmpräsentation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9" baseType="lpstr">
      <vt:lpstr>Albany</vt:lpstr>
      <vt:lpstr>Andale Sans UI</vt:lpstr>
      <vt:lpstr>Calibri</vt:lpstr>
      <vt:lpstr>Cambria Math</vt:lpstr>
      <vt:lpstr>F52</vt:lpstr>
      <vt:lpstr>Tahoma</vt:lpstr>
      <vt:lpstr>Tw Cen MT Condensed</vt:lpstr>
      <vt:lpstr>Wingdings</vt:lpstr>
      <vt:lpstr>Wingdings 2</vt:lpstr>
      <vt:lpstr>Galathea</vt:lpstr>
      <vt:lpstr>Wahlteil 2017 – Analysis A 2</vt:lpstr>
      <vt:lpstr>Wahlteil 2017 – Analysis A 2</vt:lpstr>
      <vt:lpstr>Wahlteil 2017 – Analysis A 2</vt:lpstr>
      <vt:lpstr>Pflichtteil 2015</vt:lpstr>
      <vt:lpstr>Pflichtteil 2015</vt:lpstr>
      <vt:lpstr>Wahlteil 2011 – Analysis I 1</vt:lpstr>
      <vt:lpstr>Wahlteil 2011 – Analysis I 1</vt:lpstr>
      <vt:lpstr>Wahlteil 2011 – Analysis I 1</vt:lpstr>
      <vt:lpstr>Wahlteil 2007 – Analysis I 2c)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276</cp:revision>
  <dcterms:created xsi:type="dcterms:W3CDTF">2013-03-17T05:38:34Z</dcterms:created>
  <dcterms:modified xsi:type="dcterms:W3CDTF">2018-01-25T18:13:38Z</dcterms:modified>
</cp:coreProperties>
</file>